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 id="2147483849" r:id="rId2"/>
    <p:sldMasterId id="2147483867" r:id="rId3"/>
    <p:sldMasterId id="2147483879" r:id="rId4"/>
  </p:sldMasterIdLst>
  <p:sldIdLst>
    <p:sldId id="257" r:id="rId5"/>
    <p:sldId id="258" r:id="rId6"/>
    <p:sldId id="259" r:id="rId7"/>
    <p:sldId id="261"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C2E6B3"/>
    <a:srgbClr val="6600FF"/>
    <a:srgbClr val="9966FF"/>
    <a:srgbClr val="33CC33"/>
    <a:srgbClr val="99B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62" d="100"/>
          <a:sy n="62" d="100"/>
        </p:scale>
        <p:origin x="81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919639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89807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21F689B-EB9B-4279-974B-B3C7BF2B02A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88922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2B1E5D37-6076-4752-A023-80D839C4E7BB}"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2618694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2B1E5D37-6076-4752-A023-80D839C4E7BB}"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21F689B-EB9B-4279-974B-B3C7BF2B02A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46284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2B1E5D37-6076-4752-A023-80D839C4E7BB}"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22553572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2387149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42127578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21F689B-EB9B-4279-974B-B3C7BF2B02A7}"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998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12907396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F689B-EB9B-4279-974B-B3C7BF2B02A7}"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936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11515213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B1E5D37-6076-4752-A023-80D839C4E7BB}"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25663963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B1E5D37-6076-4752-A023-80D839C4E7BB}" type="datetimeFigureOut">
              <a:rPr lang="en-US" smtClean="0"/>
              <a:t>10/30/2024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1F689B-EB9B-4279-974B-B3C7BF2B02A7}"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88532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B1E5D37-6076-4752-A023-80D839C4E7BB}" type="datetimeFigureOut">
              <a:rPr lang="en-US" smtClean="0"/>
              <a:t>10/30/2024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1F689B-EB9B-4279-974B-B3C7BF2B02A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05459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1E5D37-6076-4752-A023-80D839C4E7BB}" type="datetimeFigureOut">
              <a:rPr lang="en-US" smtClean="0"/>
              <a:t>10/30/2024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16435317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1E5D37-6076-4752-A023-80D839C4E7BB}"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F689B-EB9B-4279-974B-B3C7BF2B02A7}"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58523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1E5D37-6076-4752-A023-80D839C4E7BB}"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35997817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1E5D37-6076-4752-A023-80D839C4E7BB}"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24360877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F689B-EB9B-4279-974B-B3C7BF2B02A7}"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1514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F689B-EB9B-4279-974B-B3C7BF2B02A7}"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66163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360274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6875342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F689B-EB9B-4279-974B-B3C7BF2B02A7}"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27589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F689B-EB9B-4279-974B-B3C7BF2B02A7}"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35750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F689B-EB9B-4279-974B-B3C7BF2B02A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55747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F689B-EB9B-4279-974B-B3C7BF2B02A7}"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5427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F689B-EB9B-4279-974B-B3C7BF2B02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9692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27882510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F689B-EB9B-4279-974B-B3C7BF2B02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6443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B1E5D37-6076-4752-A023-80D839C4E7BB}"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12297451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B1E5D37-6076-4752-A023-80D839C4E7BB}" type="datetimeFigureOut">
              <a:rPr lang="en-US" smtClean="0"/>
              <a:t>10/30/2024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10452585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B1E5D37-6076-4752-A023-80D839C4E7BB}" type="datetimeFigureOut">
              <a:rPr lang="en-US" smtClean="0"/>
              <a:t>10/30/2024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3035464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B1E5D37-6076-4752-A023-80D839C4E7BB}"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21516954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B1E5D37-6076-4752-A023-80D839C4E7BB}" type="datetimeFigureOut">
              <a:rPr lang="en-US" smtClean="0"/>
              <a:t>10/30/2024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24379846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B1E5D37-6076-4752-A023-80D839C4E7BB}" type="datetimeFigureOut">
              <a:rPr lang="en-US" smtClean="0"/>
              <a:t>10/30/2024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21F689B-EB9B-4279-974B-B3C7BF2B02A7}" type="slidenum">
              <a:rPr lang="en-US" smtClean="0"/>
              <a:t>‹#›</a:t>
            </a:fld>
            <a:endParaRPr lang="en-US"/>
          </a:p>
        </p:txBody>
      </p:sp>
    </p:spTree>
    <p:extLst>
      <p:ext uri="{BB962C8B-B14F-4D97-AF65-F5344CB8AC3E}">
        <p14:creationId xmlns:p14="http://schemas.microsoft.com/office/powerpoint/2010/main" val="18036203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1E5D37-6076-4752-A023-80D839C4E7BB}"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15546676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7633117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42028815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F689B-EB9B-4279-974B-B3C7BF2B02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8268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35392153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F689B-EB9B-4279-974B-B3C7BF2B02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9504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B1E5D37-6076-4752-A023-80D839C4E7BB}"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40427925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B1E5D37-6076-4752-A023-80D839C4E7BB}" type="datetimeFigureOut">
              <a:rPr lang="en-US" smtClean="0"/>
              <a:t>10/30/2024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1820187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B1E5D37-6076-4752-A023-80D839C4E7BB}" type="datetimeFigureOut">
              <a:rPr lang="en-US" smtClean="0"/>
              <a:t>10/30/2024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8873949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B1E5D37-6076-4752-A023-80D839C4E7BB}" type="datetimeFigureOut">
              <a:rPr lang="en-US" smtClean="0"/>
              <a:t>10/30/2024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33246203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B1E5D37-6076-4752-A023-80D839C4E7BB}" type="datetimeFigureOut">
              <a:rPr lang="en-US" smtClean="0"/>
              <a:t>10/30/2024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19189138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B1E5D37-6076-4752-A023-80D839C4E7BB}" type="datetimeFigureOut">
              <a:rPr lang="en-US" smtClean="0"/>
              <a:t>10/30/2024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21F689B-EB9B-4279-974B-B3C7BF2B02A7}" type="slidenum">
              <a:rPr lang="en-US" smtClean="0"/>
              <a:t>‹#›</a:t>
            </a:fld>
            <a:endParaRPr lang="en-US"/>
          </a:p>
        </p:txBody>
      </p:sp>
    </p:spTree>
    <p:extLst>
      <p:ext uri="{BB962C8B-B14F-4D97-AF65-F5344CB8AC3E}">
        <p14:creationId xmlns:p14="http://schemas.microsoft.com/office/powerpoint/2010/main" val="20295948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1E5D37-6076-4752-A023-80D839C4E7BB}"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28553705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38861324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1E5D37-6076-4752-A023-80D839C4E7BB}"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1719370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B1E5D37-6076-4752-A023-80D839C4E7BB}" type="datetimeFigureOut">
              <a:rPr lang="en-US" smtClean="0"/>
              <a:t>10/30/2024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2829941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1E5D37-6076-4752-A023-80D839C4E7BB}" type="datetimeFigureOut">
              <a:rPr lang="en-US" smtClean="0"/>
              <a:t>10/30/2024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2867577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1E5D37-6076-4752-A023-80D839C4E7BB}"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1410656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1E5D37-6076-4752-A023-80D839C4E7BB}"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21F689B-EB9B-4279-974B-B3C7BF2B02A7}" type="slidenum">
              <a:rPr lang="en-US" smtClean="0"/>
              <a:t>‹#›</a:t>
            </a:fld>
            <a:endParaRPr lang="en-US"/>
          </a:p>
        </p:txBody>
      </p:sp>
    </p:spTree>
    <p:extLst>
      <p:ext uri="{BB962C8B-B14F-4D97-AF65-F5344CB8AC3E}">
        <p14:creationId xmlns:p14="http://schemas.microsoft.com/office/powerpoint/2010/main" val="1814165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3.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4.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B1E5D37-6076-4752-A023-80D839C4E7BB}" type="datetimeFigureOut">
              <a:rPr lang="en-US" smtClean="0"/>
              <a:t>10/30/2024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21F689B-EB9B-4279-974B-B3C7BF2B02A7}" type="slidenum">
              <a:rPr lang="en-US" smtClean="0"/>
              <a:t>‹#›</a:t>
            </a:fld>
            <a:endParaRPr lang="en-US"/>
          </a:p>
        </p:txBody>
      </p:sp>
    </p:spTree>
    <p:extLst>
      <p:ext uri="{BB962C8B-B14F-4D97-AF65-F5344CB8AC3E}">
        <p14:creationId xmlns:p14="http://schemas.microsoft.com/office/powerpoint/2010/main" val="1298896481"/>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B1E5D37-6076-4752-A023-80D839C4E7BB}" type="datetimeFigureOut">
              <a:rPr lang="en-US" smtClean="0"/>
              <a:t>10/30/2024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21F689B-EB9B-4279-974B-B3C7BF2B02A7}" type="slidenum">
              <a:rPr lang="en-US" smtClean="0"/>
              <a:t>‹#›</a:t>
            </a:fld>
            <a:endParaRPr lang="en-US"/>
          </a:p>
        </p:txBody>
      </p:sp>
    </p:spTree>
    <p:extLst>
      <p:ext uri="{BB962C8B-B14F-4D97-AF65-F5344CB8AC3E}">
        <p14:creationId xmlns:p14="http://schemas.microsoft.com/office/powerpoint/2010/main" val="5424841"/>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B1E5D37-6076-4752-A023-80D839C4E7BB}" type="datetimeFigureOut">
              <a:rPr lang="en-US" smtClean="0"/>
              <a:t>10/30/2024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21F689B-EB9B-4279-974B-B3C7BF2B02A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6031007"/>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B1E5D37-6076-4752-A023-80D839C4E7BB}" type="datetimeFigureOut">
              <a:rPr lang="en-US" smtClean="0"/>
              <a:t>10/30/2024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21F689B-EB9B-4279-974B-B3C7BF2B02A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466560"/>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az-Latn-AZ" sz="3600" b="1" i="1" dirty="0" smtClean="0">
                <a:solidFill>
                  <a:schemeClr val="accent5">
                    <a:lumMod val="50000"/>
                  </a:schemeClr>
                </a:solidFill>
                <a:latin typeface="Calibri" panose="020F0502020204030204" pitchFamily="34" charset="0"/>
                <a:cs typeface="Calibri" panose="020F0502020204030204" pitchFamily="34" charset="0"/>
              </a:rPr>
              <a:t>Mövzu</a:t>
            </a:r>
            <a:r>
              <a:rPr lang="en-US" sz="3600" b="1" i="1" dirty="0" smtClean="0">
                <a:solidFill>
                  <a:schemeClr val="accent5">
                    <a:lumMod val="50000"/>
                  </a:schemeClr>
                </a:solidFill>
                <a:latin typeface="Calibri" panose="020F0502020204030204" pitchFamily="34" charset="0"/>
                <a:cs typeface="Calibri" panose="020F0502020204030204" pitchFamily="34" charset="0"/>
              </a:rPr>
              <a:t>: 44 G</a:t>
            </a:r>
            <a:r>
              <a:rPr lang="az-Latn-AZ" sz="3600" b="1" i="1" dirty="0" smtClean="0">
                <a:solidFill>
                  <a:schemeClr val="accent5">
                    <a:lumMod val="50000"/>
                  </a:schemeClr>
                </a:solidFill>
                <a:latin typeface="Calibri" panose="020F0502020204030204" pitchFamily="34" charset="0"/>
                <a:cs typeface="Calibri" panose="020F0502020204030204" pitchFamily="34" charset="0"/>
              </a:rPr>
              <a:t>ünlük tarixi qələbə və unudulmaz qəhrəmanları</a:t>
            </a:r>
            <a:endParaRPr lang="en-US" sz="3600" b="1" i="1" dirty="0">
              <a:solidFill>
                <a:schemeClr val="accent5">
                  <a:lumMod val="50000"/>
                </a:schemeClr>
              </a:solidFill>
              <a:latin typeface="Calibri" panose="020F0502020204030204" pitchFamily="34" charset="0"/>
              <a:cs typeface="Calibri" panose="020F0502020204030204" pitchFamily="34" charset="0"/>
            </a:endParaRPr>
          </a:p>
        </p:txBody>
      </p:sp>
      <p:sp>
        <p:nvSpPr>
          <p:cNvPr id="13" name="Text Placeholder 12"/>
          <p:cNvSpPr>
            <a:spLocks noGrp="1"/>
          </p:cNvSpPr>
          <p:nvPr>
            <p:ph type="body" idx="1"/>
          </p:nvPr>
        </p:nvSpPr>
        <p:spPr>
          <a:xfrm>
            <a:off x="1271588" y="3586163"/>
            <a:ext cx="9829800" cy="2478461"/>
          </a:xfrm>
        </p:spPr>
        <p:txBody>
          <a:bodyPr>
            <a:normAutofit/>
          </a:bodyPr>
          <a:lstStyle/>
          <a:p>
            <a:pPr>
              <a:lnSpc>
                <a:spcPct val="150000"/>
              </a:lnSpc>
            </a:pPr>
            <a:r>
              <a:rPr lang="az-Latn-AZ" sz="2000" b="1" dirty="0" smtClean="0"/>
              <a:t>Fənn</a:t>
            </a:r>
            <a:r>
              <a:rPr lang="en-US" sz="2000" b="1" dirty="0" smtClean="0"/>
              <a:t>: </a:t>
            </a:r>
            <a:r>
              <a:rPr lang="az-Latn-AZ" sz="2000" b="1" dirty="0" smtClean="0"/>
              <a:t>İKT kompüter baza və bilikləri</a:t>
            </a:r>
          </a:p>
          <a:p>
            <a:pPr>
              <a:lnSpc>
                <a:spcPct val="150000"/>
              </a:lnSpc>
            </a:pPr>
            <a:r>
              <a:rPr lang="az-Latn-AZ" sz="2000" b="1" dirty="0" smtClean="0"/>
              <a:t>Müəllimə</a:t>
            </a:r>
            <a:r>
              <a:rPr lang="en-US" sz="2000" b="1" dirty="0" smtClean="0"/>
              <a:t>: </a:t>
            </a:r>
            <a:r>
              <a:rPr lang="az-Latn-AZ" sz="2000" b="1" dirty="0" smtClean="0"/>
              <a:t>Ə.Reyhan</a:t>
            </a:r>
          </a:p>
          <a:p>
            <a:pPr>
              <a:lnSpc>
                <a:spcPct val="150000"/>
              </a:lnSpc>
            </a:pPr>
            <a:r>
              <a:rPr lang="az-Latn-AZ" sz="2000" b="1" dirty="0" smtClean="0"/>
              <a:t>Təqdim edən şəxs</a:t>
            </a:r>
            <a:r>
              <a:rPr lang="en-US" sz="2000" b="1" dirty="0" smtClean="0"/>
              <a:t>: </a:t>
            </a:r>
            <a:r>
              <a:rPr lang="az-Latn-AZ" sz="2000" b="1" dirty="0" smtClean="0"/>
              <a:t>N.Aydan</a:t>
            </a:r>
          </a:p>
          <a:p>
            <a:pPr>
              <a:lnSpc>
                <a:spcPct val="150000"/>
              </a:lnSpc>
            </a:pPr>
            <a:r>
              <a:rPr lang="az-Latn-AZ" sz="2000" b="1" dirty="0" smtClean="0"/>
              <a:t>Qrup</a:t>
            </a:r>
            <a:r>
              <a:rPr lang="en-US" sz="2000" b="1" dirty="0" smtClean="0"/>
              <a:t>: </a:t>
            </a:r>
            <a:r>
              <a:rPr lang="az-Latn-AZ" sz="2000" b="1" dirty="0" smtClean="0"/>
              <a:t>Maliyyə </a:t>
            </a:r>
            <a:r>
              <a:rPr lang="en-US" sz="2000" b="1" dirty="0" smtClean="0"/>
              <a:t>“</a:t>
            </a:r>
            <a:r>
              <a:rPr lang="az-Latn-AZ" sz="2000" b="1" dirty="0" smtClean="0"/>
              <a:t>652</a:t>
            </a:r>
            <a:r>
              <a:rPr lang="en-US" sz="2000" b="1" dirty="0" smtClean="0"/>
              <a:t>”</a:t>
            </a:r>
            <a:endParaRPr lang="en-US" sz="2000" b="1" dirty="0"/>
          </a:p>
        </p:txBody>
      </p:sp>
      <p:pic>
        <p:nvPicPr>
          <p:cNvPr id="2" name="slo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031940" y="5000204"/>
            <a:ext cx="609600" cy="609600"/>
          </a:xfrm>
          <a:prstGeom prst="rect">
            <a:avLst/>
          </a:prstGeom>
        </p:spPr>
      </p:pic>
    </p:spTree>
    <p:extLst>
      <p:ext uri="{BB962C8B-B14F-4D97-AF65-F5344CB8AC3E}">
        <p14:creationId xmlns:p14="http://schemas.microsoft.com/office/powerpoint/2010/main" val="2594797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6988"/>
            <a:ext cx="8748713" cy="627063"/>
          </a:xfrm>
        </p:spPr>
        <p:txBody>
          <a:bodyPr>
            <a:normAutofit/>
          </a:bodyPr>
          <a:lstStyle/>
          <a:p>
            <a:r>
              <a:rPr lang="az-Latn-AZ" sz="3400" b="1" i="1" dirty="0" smtClean="0">
                <a:solidFill>
                  <a:schemeClr val="accent2">
                    <a:lumMod val="50000"/>
                  </a:schemeClr>
                </a:solidFill>
                <a:latin typeface="+mn-lt"/>
              </a:rPr>
              <a:t>44 Günlük tarixi qələbə</a:t>
            </a:r>
            <a:r>
              <a:rPr lang="en-US" sz="3400" b="1" i="1" dirty="0">
                <a:solidFill>
                  <a:schemeClr val="accent2">
                    <a:lumMod val="50000"/>
                  </a:schemeClr>
                </a:solidFill>
                <a:latin typeface="+mn-lt"/>
              </a:rPr>
              <a:t>!</a:t>
            </a:r>
          </a:p>
        </p:txBody>
      </p:sp>
      <p:pic>
        <p:nvPicPr>
          <p:cNvPr id="5" name="Content Placeholder 4"/>
          <p:cNvPicPr>
            <a:picLocks noGrp="1" noChangeAspect="1"/>
          </p:cNvPicPr>
          <p:nvPr>
            <p:ph idx="4294967295"/>
          </p:nvPr>
        </p:nvPicPr>
        <p:blipFill>
          <a:blip r:embed="rId2"/>
          <a:stretch>
            <a:fillRect/>
          </a:stretch>
        </p:blipFill>
        <p:spPr>
          <a:xfrm>
            <a:off x="257176" y="1133153"/>
            <a:ext cx="5000625" cy="4257680"/>
          </a:xfrm>
          <a:prstGeom prst="snip2DiagRect">
            <a:avLst/>
          </a:prstGeom>
          <a:solidFill>
            <a:srgbClr val="FFFFFF">
              <a:shade val="85000"/>
            </a:srgbClr>
          </a:solidFill>
          <a:ln w="88900" cap="sq">
            <a:solidFill>
              <a:schemeClr val="accent1">
                <a:lumMod val="60000"/>
                <a:lumOff val="4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5611060" y="1186477"/>
            <a:ext cx="6275305" cy="4204356"/>
          </a:xfrm>
          <a:prstGeom prst="rect">
            <a:avLst/>
          </a:prstGeom>
          <a:solidFill>
            <a:schemeClr val="accent2">
              <a:lumMod val="60000"/>
              <a:lumOff val="40000"/>
            </a:schemeClr>
          </a:solidFill>
          <a:ln w="76200">
            <a:noFill/>
          </a:ln>
          <a:effectLst>
            <a:glow rad="228600">
              <a:schemeClr val="accent2">
                <a:satMod val="175000"/>
                <a:alpha val="40000"/>
              </a:schemeClr>
            </a:glow>
          </a:effectLst>
          <a:scene3d>
            <a:camera prst="orthographicFront">
              <a:rot lat="0" lon="0" rev="0"/>
            </a:camera>
            <a:lightRig rig="glow" dir="t">
              <a:rot lat="0" lon="0" rev="14100000"/>
            </a:lightRig>
          </a:scene3d>
          <a:sp3d prstMaterial="softEdge">
            <a:bevelT w="127000" prst="artDeco"/>
          </a:sp3d>
        </p:spPr>
        <p:txBody>
          <a:bodyPr wrap="square" rtlCol="0">
            <a:spAutoFit/>
          </a:bodyPr>
          <a:lstStyle/>
          <a:p>
            <a:pPr algn="just">
              <a:lnSpc>
                <a:spcPct val="150000"/>
              </a:lnSpc>
            </a:pPr>
            <a:r>
              <a:rPr lang="az-Latn-AZ" b="1" dirty="0" smtClean="0">
                <a:solidFill>
                  <a:schemeClr val="tx1">
                    <a:lumMod val="95000"/>
                    <a:lumOff val="5000"/>
                  </a:schemeClr>
                </a:solidFill>
                <a:latin typeface="Times New Roman" panose="02020603050405020304" pitchFamily="18" charset="0"/>
                <a:cs typeface="Times New Roman" panose="02020603050405020304" pitchFamily="18" charset="0"/>
              </a:rPr>
              <a:t>27 Sentyabr 2020-ci il..... O gün Azərbaycan tarixində</a:t>
            </a:r>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az-Latn-AZ" b="1" dirty="0" smtClean="0">
                <a:solidFill>
                  <a:schemeClr val="tx1">
                    <a:lumMod val="95000"/>
                    <a:lumOff val="5000"/>
                  </a:schemeClr>
                </a:solidFill>
                <a:latin typeface="Times New Roman" panose="02020603050405020304" pitchFamily="18" charset="0"/>
                <a:cs typeface="Times New Roman" panose="02020603050405020304" pitchFamily="18" charset="0"/>
              </a:rPr>
              <a:t>qəhrəmanlıq salnaməsində yeni səhifə açdı.Bu səhifə Azərbaycan əsgərinin şücaəti</a:t>
            </a:r>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az-Latn-AZ" b="1" dirty="0" smtClean="0">
                <a:solidFill>
                  <a:schemeClr val="tx1">
                    <a:lumMod val="95000"/>
                    <a:lumOff val="5000"/>
                  </a:schemeClr>
                </a:solidFill>
                <a:latin typeface="Times New Roman" panose="02020603050405020304" pitchFamily="18" charset="0"/>
                <a:cs typeface="Times New Roman" panose="02020603050405020304" pitchFamily="18" charset="0"/>
              </a:rPr>
              <a:t> zəfər yürüşü</a:t>
            </a:r>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a:t>
            </a:r>
            <a:r>
              <a:rPr lang="az-Latn-AZ" b="1" dirty="0" smtClean="0">
                <a:solidFill>
                  <a:schemeClr val="tx1">
                    <a:lumMod val="95000"/>
                    <a:lumOff val="5000"/>
                  </a:schemeClr>
                </a:solidFill>
                <a:latin typeface="Times New Roman" panose="02020603050405020304" pitchFamily="18" charset="0"/>
                <a:cs typeface="Times New Roman" panose="02020603050405020304" pitchFamily="18" charset="0"/>
              </a:rPr>
              <a:t> ordumuzun Vətən uğrunda savaşı ilə yazıldı. </a:t>
            </a:r>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O g</a:t>
            </a:r>
            <a:r>
              <a:rPr lang="az-Latn-AZ" b="1" dirty="0" smtClean="0">
                <a:solidFill>
                  <a:schemeClr val="tx1">
                    <a:lumMod val="95000"/>
                    <a:lumOff val="5000"/>
                  </a:schemeClr>
                </a:solidFill>
                <a:latin typeface="Times New Roman" panose="02020603050405020304" pitchFamily="18" charset="0"/>
                <a:cs typeface="Times New Roman" panose="02020603050405020304" pitchFamily="18" charset="0"/>
              </a:rPr>
              <a:t>ün Ermənistanın növbəti hərbi təxribatı bütün cəbhəboyu ağır artilleriyadan istifadə etməklə hücuma keçməsi və birbaşa mülki əhalini hədəfə alması nəticəsində Azərbaycan ordusu Vətən uğrunda ölüm-dirim savaşına qalxdı. O gün Silahlı qüvvələrimiz bütün dünyanın suveren Azərbaycanın ayrılmaz tərkib hissəsi kimi tanıdığı Qarabağı və ətraf rayonları azad etmək üçün döyüşə başladı.</a:t>
            </a:r>
            <a:endParaRPr lang="en-US"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3599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615553"/>
          </a:xfrm>
          <a:prstGeom prst="rect">
            <a:avLst/>
          </a:prstGeom>
          <a:noFill/>
        </p:spPr>
        <p:txBody>
          <a:bodyPr wrap="square" rtlCol="0">
            <a:spAutoFit/>
          </a:bodyPr>
          <a:lstStyle/>
          <a:p>
            <a:r>
              <a:rPr lang="az-Latn-AZ" sz="3400" b="1" i="1" dirty="0" smtClean="0">
                <a:solidFill>
                  <a:schemeClr val="accent1">
                    <a:lumMod val="50000"/>
                  </a:schemeClr>
                </a:solidFill>
              </a:rPr>
              <a:t>Müharibənin orden və təltifləri</a:t>
            </a:r>
            <a:endParaRPr lang="en-US" sz="3400" b="1" i="1" dirty="0">
              <a:solidFill>
                <a:schemeClr val="accent1">
                  <a:lumMod val="50000"/>
                </a:schemeClr>
              </a:solidFill>
            </a:endParaRPr>
          </a:p>
        </p:txBody>
      </p:sp>
      <p:pic>
        <p:nvPicPr>
          <p:cNvPr id="4" name="Picture 3"/>
          <p:cNvPicPr>
            <a:picLocks noChangeAspect="1"/>
          </p:cNvPicPr>
          <p:nvPr/>
        </p:nvPicPr>
        <p:blipFill>
          <a:blip r:embed="rId2"/>
          <a:stretch>
            <a:fillRect/>
          </a:stretch>
        </p:blipFill>
        <p:spPr>
          <a:xfrm>
            <a:off x="209195" y="816709"/>
            <a:ext cx="6455391" cy="48820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TextBox 4"/>
          <p:cNvSpPr txBox="1"/>
          <p:nvPr/>
        </p:nvSpPr>
        <p:spPr>
          <a:xfrm>
            <a:off x="6942162" y="937824"/>
            <a:ext cx="4558352" cy="4613058"/>
          </a:xfrm>
          <a:prstGeom prst="rect">
            <a:avLst/>
          </a:prstGeom>
          <a:solidFill>
            <a:schemeClr val="accent5">
              <a:lumMod val="40000"/>
              <a:lumOff val="60000"/>
            </a:schemeClr>
          </a:solidFill>
          <a:ln w="76200">
            <a:solidFill>
              <a:schemeClr val="accent5"/>
            </a:solidFill>
          </a:ln>
          <a:effectLst>
            <a:outerShdw blurRad="152400" dist="317500" dir="5400000" sx="90000" sy="-19000" rotWithShape="0">
              <a:prstClr val="black">
                <a:alpha val="15000"/>
              </a:prstClr>
            </a:outerShdw>
          </a:effectLst>
          <a:scene3d>
            <a:camera prst="obliqueTopRight"/>
            <a:lightRig rig="threePt" dir="t"/>
          </a:scene3d>
        </p:spPr>
        <p:txBody>
          <a:bodyPr wrap="square" rtlCol="0">
            <a:spAutoFit/>
          </a:bodyPr>
          <a:lstStyle/>
          <a:p>
            <a:pPr algn="just">
              <a:lnSpc>
                <a:spcPct val="150000"/>
              </a:lnSpc>
            </a:pPr>
            <a:r>
              <a:rPr lang="az-Latn-AZ" b="1" dirty="0" smtClean="0">
                <a:latin typeface="Times New Roman" panose="02020603050405020304" pitchFamily="18" charset="0"/>
                <a:cs typeface="Times New Roman" panose="02020603050405020304" pitchFamily="18" charset="0"/>
              </a:rPr>
              <a:t>Azərbaycan Respublikası ərazilərinin işğaldan azad olunması zamanı hərbi əməliyyatlarda iştirak edərək mərdlik və şücaət göstərmiş</a:t>
            </a:r>
            <a:r>
              <a:rPr lang="en-US" b="1" dirty="0" smtClean="0">
                <a:latin typeface="Times New Roman" panose="02020603050405020304" pitchFamily="18" charset="0"/>
                <a:cs typeface="Times New Roman" panose="02020603050405020304" pitchFamily="18" charset="0"/>
              </a:rPr>
              <a:t>, v</a:t>
            </a:r>
            <a:r>
              <a:rPr lang="az-Latn-AZ" b="1" dirty="0" smtClean="0">
                <a:latin typeface="Times New Roman" panose="02020603050405020304" pitchFamily="18" charset="0"/>
                <a:cs typeface="Times New Roman" panose="02020603050405020304" pitchFamily="18" charset="0"/>
              </a:rPr>
              <a:t>əzifə borcunu ləyaqətlə və vicdanla</a:t>
            </a:r>
            <a:r>
              <a:rPr lang="en-US" b="1" dirty="0" smtClean="0">
                <a:latin typeface="Times New Roman" panose="02020603050405020304" pitchFamily="18" charset="0"/>
                <a:cs typeface="Times New Roman" panose="02020603050405020304" pitchFamily="18" charset="0"/>
              </a:rPr>
              <a:t>, </a:t>
            </a:r>
            <a:r>
              <a:rPr lang="az-Latn-AZ" b="1" dirty="0" smtClean="0">
                <a:latin typeface="Times New Roman" panose="02020603050405020304" pitchFamily="18" charset="0"/>
                <a:cs typeface="Times New Roman" panose="02020603050405020304" pitchFamily="18" charset="0"/>
              </a:rPr>
              <a:t>döyüş tapşırıqlarını uğurla yerinə yetirilmiş silahlı qüvvələrin hərbi qulluqçuları müzəffər Ali Baş Komandan İlham Əliyevin sərəncamları ilə müxtəlif orden və medallarla təltif olunmuşdur.Lakin bütün təltiflərdən</a:t>
            </a:r>
            <a:r>
              <a:rPr lang="en-US" b="1" dirty="0" smtClean="0">
                <a:latin typeface="Times New Roman" panose="02020603050405020304" pitchFamily="18" charset="0"/>
                <a:cs typeface="Times New Roman" panose="02020603050405020304" pitchFamily="18" charset="0"/>
              </a:rPr>
              <a:t>, </a:t>
            </a:r>
            <a:r>
              <a:rPr lang="az-Latn-AZ" b="1" dirty="0" smtClean="0">
                <a:latin typeface="Times New Roman" panose="02020603050405020304" pitchFamily="18" charset="0"/>
                <a:cs typeface="Times New Roman" panose="02020603050405020304" pitchFamily="18" charset="0"/>
              </a:rPr>
              <a:t>mükafatlardan da ən uca ad elə ŞƏHİD adıdır.</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93599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12192000" cy="615553"/>
          </a:xfrm>
          <a:prstGeom prst="rect">
            <a:avLst/>
          </a:prstGeom>
          <a:noFill/>
        </p:spPr>
        <p:txBody>
          <a:bodyPr wrap="square" rtlCol="0">
            <a:spAutoFit/>
          </a:bodyPr>
          <a:lstStyle/>
          <a:p>
            <a:r>
              <a:rPr lang="az-Latn-AZ" sz="3400" b="1" i="1" dirty="0" smtClean="0">
                <a:solidFill>
                  <a:schemeClr val="accent1">
                    <a:lumMod val="50000"/>
                  </a:schemeClr>
                </a:solidFill>
              </a:rPr>
              <a:t>Tarix yazan Qəhrəman-Elmir Məmmədov Arzu oğlu</a:t>
            </a:r>
            <a:endParaRPr lang="en-US" sz="3400" b="1" i="1" dirty="0">
              <a:solidFill>
                <a:schemeClr val="accent1">
                  <a:lumMod val="50000"/>
                </a:schemeClr>
              </a:solidFill>
            </a:endParaRPr>
          </a:p>
        </p:txBody>
      </p:sp>
      <p:pic>
        <p:nvPicPr>
          <p:cNvPr id="8" name="Picture 7"/>
          <p:cNvPicPr>
            <a:picLocks noChangeAspect="1"/>
          </p:cNvPicPr>
          <p:nvPr/>
        </p:nvPicPr>
        <p:blipFill>
          <a:blip r:embed="rId2"/>
          <a:stretch>
            <a:fillRect/>
          </a:stretch>
        </p:blipFill>
        <p:spPr>
          <a:xfrm>
            <a:off x="280986" y="757237"/>
            <a:ext cx="4276725" cy="5343524"/>
          </a:xfrm>
          <a:prstGeom prst="round2DiagRect">
            <a:avLst>
              <a:gd name="adj1" fmla="val 16667"/>
              <a:gd name="adj2" fmla="val 0"/>
            </a:avLst>
          </a:prstGeom>
          <a:ln w="88900" cap="sq">
            <a:solidFill>
              <a:srgbClr val="FFFFFF"/>
            </a:solidFill>
            <a:miter lim="800000"/>
          </a:ln>
          <a:effectLst>
            <a:glow rad="139700">
              <a:schemeClr val="accent2">
                <a:satMod val="175000"/>
                <a:alpha val="40000"/>
              </a:schemeClr>
            </a:glow>
            <a:outerShdw blurRad="254000" algn="tl" rotWithShape="0">
              <a:srgbClr val="000000">
                <a:alpha val="43000"/>
              </a:srgbClr>
            </a:outerShdw>
          </a:effectLst>
        </p:spPr>
      </p:pic>
      <p:sp>
        <p:nvSpPr>
          <p:cNvPr id="9" name="TextBox 8"/>
          <p:cNvSpPr txBox="1"/>
          <p:nvPr/>
        </p:nvSpPr>
        <p:spPr>
          <a:xfrm>
            <a:off x="5000625" y="971550"/>
            <a:ext cx="6272213" cy="4247317"/>
          </a:xfrm>
          <a:prstGeom prst="rect">
            <a:avLst/>
          </a:prstGeom>
          <a:solidFill>
            <a:schemeClr val="bg2"/>
          </a:solidFill>
          <a:ln w="76200">
            <a:solidFill>
              <a:schemeClr val="tx1">
                <a:lumMod val="65000"/>
                <a:lumOff val="35000"/>
              </a:schemeClr>
            </a:solidFill>
          </a:ln>
        </p:spPr>
        <p:txBody>
          <a:bodyPr wrap="square" rtlCol="0">
            <a:spAutoFit/>
          </a:bodyPr>
          <a:lstStyle/>
          <a:p>
            <a:pPr indent="271463" algn="just">
              <a:lnSpc>
                <a:spcPct val="150000"/>
              </a:lnSpc>
            </a:pPr>
            <a:r>
              <a:rPr lang="az-Latn-AZ" b="1" dirty="0" smtClean="0"/>
              <a:t>Elmir Məmmədov 1999-cu il iyunun 3-də Salyan rayonunun Xocalı kəndində anadan olub.</a:t>
            </a:r>
            <a:r>
              <a:rPr lang="en-US" b="1" dirty="0" smtClean="0"/>
              <a:t> </a:t>
            </a:r>
            <a:r>
              <a:rPr lang="az-Latn-AZ" b="1" dirty="0" smtClean="0"/>
              <a:t>2004-2008-ci illərdə Xocalı kənd tam orta məktəbində</a:t>
            </a:r>
            <a:r>
              <a:rPr lang="en-US" b="1" dirty="0" smtClean="0"/>
              <a:t>,</a:t>
            </a:r>
            <a:r>
              <a:rPr lang="az-Latn-AZ" b="1" dirty="0" smtClean="0"/>
              <a:t> 2008-2015-ci illərdə isə Salyan şəhərinin 1 nömrəli tam orta məktəbində təhsil alıb.</a:t>
            </a:r>
            <a:r>
              <a:rPr lang="en-US" b="1" dirty="0" smtClean="0"/>
              <a:t> </a:t>
            </a:r>
            <a:r>
              <a:rPr lang="en-US" b="1" dirty="0" err="1" smtClean="0"/>
              <a:t>Az</a:t>
            </a:r>
            <a:r>
              <a:rPr lang="az-Latn-AZ" b="1" dirty="0" smtClean="0"/>
              <a:t>ərbaycan Dövlət Neft və Sənayə Universitetində ali təhsil alıb.</a:t>
            </a:r>
          </a:p>
          <a:p>
            <a:pPr indent="271463" algn="just">
              <a:lnSpc>
                <a:spcPct val="150000"/>
              </a:lnSpc>
            </a:pPr>
            <a:r>
              <a:rPr lang="az-Latn-AZ" b="1" dirty="0" smtClean="0"/>
              <a:t>Sentyabrın 27-də şəhid olub. Salyan rayonunun Xocalı kəndində dəfn olunub.</a:t>
            </a:r>
            <a:r>
              <a:rPr lang="en-US" b="1" dirty="0" smtClean="0"/>
              <a:t> </a:t>
            </a:r>
            <a:r>
              <a:rPr lang="az-Latn-AZ" b="1" dirty="0" smtClean="0"/>
              <a:t>Ərazi bütövlüyünün təmin edilməsi uğrunda mübarizə apardığı üçün</a:t>
            </a:r>
            <a:r>
              <a:rPr lang="en-US" b="1" dirty="0"/>
              <a:t> </a:t>
            </a:r>
            <a:r>
              <a:rPr lang="en-US" b="1" dirty="0" smtClean="0">
                <a:solidFill>
                  <a:srgbClr val="0070C0"/>
                </a:solidFill>
              </a:rPr>
              <a:t>“</a:t>
            </a:r>
            <a:r>
              <a:rPr lang="az-Latn-AZ" b="1" dirty="0" smtClean="0">
                <a:solidFill>
                  <a:srgbClr val="0070C0"/>
                </a:solidFill>
              </a:rPr>
              <a:t>Vətən uğrunda</a:t>
            </a:r>
            <a:r>
              <a:rPr lang="en-US" b="1" dirty="0" smtClean="0">
                <a:solidFill>
                  <a:srgbClr val="0070C0"/>
                </a:solidFill>
              </a:rPr>
              <a:t>”</a:t>
            </a:r>
            <a:r>
              <a:rPr lang="az-Latn-AZ" b="1" dirty="0" smtClean="0">
                <a:solidFill>
                  <a:srgbClr val="0070C0"/>
                </a:solidFill>
              </a:rPr>
              <a:t> </a:t>
            </a:r>
            <a:r>
              <a:rPr lang="az-Latn-AZ" b="1" dirty="0" smtClean="0"/>
              <a:t>və </a:t>
            </a:r>
            <a:r>
              <a:rPr lang="en-US" b="1" dirty="0" smtClean="0">
                <a:solidFill>
                  <a:srgbClr val="0070C0"/>
                </a:solidFill>
              </a:rPr>
              <a:t>“</a:t>
            </a:r>
            <a:r>
              <a:rPr lang="az-Latn-AZ" b="1" dirty="0" smtClean="0">
                <a:solidFill>
                  <a:srgbClr val="0070C0"/>
                </a:solidFill>
              </a:rPr>
              <a:t>Döyüşdə fərqlənməyə görə</a:t>
            </a:r>
            <a:r>
              <a:rPr lang="en-US" b="1" dirty="0" smtClean="0">
                <a:solidFill>
                  <a:srgbClr val="0070C0"/>
                </a:solidFill>
              </a:rPr>
              <a:t>”</a:t>
            </a:r>
            <a:r>
              <a:rPr lang="az-Latn-AZ" b="1" dirty="0" smtClean="0">
                <a:solidFill>
                  <a:srgbClr val="0070C0"/>
                </a:solidFill>
              </a:rPr>
              <a:t> </a:t>
            </a:r>
            <a:r>
              <a:rPr lang="az-Latn-AZ" b="1" dirty="0" smtClean="0"/>
              <a:t>medalları ilə təltif olunub.</a:t>
            </a:r>
          </a:p>
          <a:p>
            <a:pPr indent="271463" algn="just">
              <a:lnSpc>
                <a:spcPct val="150000"/>
              </a:lnSpc>
            </a:pPr>
            <a:endParaRPr lang="en-US" dirty="0"/>
          </a:p>
        </p:txBody>
      </p:sp>
    </p:spTree>
    <p:extLst>
      <p:ext uri="{BB962C8B-B14F-4D97-AF65-F5344CB8AC3E}">
        <p14:creationId xmlns:p14="http://schemas.microsoft.com/office/powerpoint/2010/main" val="31830524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12192000" cy="615553"/>
          </a:xfrm>
          <a:prstGeom prst="rect">
            <a:avLst/>
          </a:prstGeom>
          <a:noFill/>
        </p:spPr>
        <p:txBody>
          <a:bodyPr wrap="square" rtlCol="0">
            <a:spAutoFit/>
          </a:bodyPr>
          <a:lstStyle/>
          <a:p>
            <a:r>
              <a:rPr lang="az-Latn-AZ" sz="3400" b="1" i="1" dirty="0" smtClean="0">
                <a:solidFill>
                  <a:schemeClr val="accent1">
                    <a:lumMod val="50000"/>
                  </a:schemeClr>
                </a:solidFill>
              </a:rPr>
              <a:t>44 Günlük müharibənin nəticəsi</a:t>
            </a:r>
            <a:endParaRPr lang="en-US" sz="3400" b="1" i="1" dirty="0">
              <a:solidFill>
                <a:schemeClr val="accent1">
                  <a:lumMod val="50000"/>
                </a:schemeClr>
              </a:solidFill>
            </a:endParaRPr>
          </a:p>
        </p:txBody>
      </p:sp>
      <p:sp>
        <p:nvSpPr>
          <p:cNvPr id="5" name="TextBox 4"/>
          <p:cNvSpPr txBox="1"/>
          <p:nvPr/>
        </p:nvSpPr>
        <p:spPr>
          <a:xfrm>
            <a:off x="7229475" y="1214438"/>
            <a:ext cx="4757738" cy="2951064"/>
          </a:xfrm>
          <a:prstGeom prst="rect">
            <a:avLst/>
          </a:prstGeom>
          <a:solidFill>
            <a:schemeClr val="accent5">
              <a:lumMod val="75000"/>
            </a:schemeClr>
          </a:solidFill>
          <a:ln w="76200">
            <a:solidFill>
              <a:srgbClr val="008000"/>
            </a:solidFill>
          </a:ln>
          <a:effectLst>
            <a:glow rad="139700">
              <a:schemeClr val="accent2">
                <a:satMod val="175000"/>
                <a:alpha val="40000"/>
              </a:schemeClr>
            </a:glow>
            <a:outerShdw blurRad="152400" dist="317500" dir="5400000" sx="90000" sy="-19000" rotWithShape="0">
              <a:prstClr val="black">
                <a:alpha val="15000"/>
              </a:prstClr>
            </a:outerShdw>
          </a:effectLst>
        </p:spPr>
        <p:txBody>
          <a:bodyPr wrap="square" rtlCol="0">
            <a:spAutoFit/>
          </a:bodyPr>
          <a:lstStyle/>
          <a:p>
            <a:pPr algn="just">
              <a:lnSpc>
                <a:spcPct val="150000"/>
              </a:lnSpc>
            </a:pPr>
            <a:r>
              <a:rPr lang="az-Latn-AZ" b="1" dirty="0" smtClean="0">
                <a:latin typeface="Times New Roman" panose="02020603050405020304" pitchFamily="18" charset="0"/>
                <a:cs typeface="Times New Roman" panose="02020603050405020304" pitchFamily="18" charset="0"/>
              </a:rPr>
              <a:t>Rəşadətli Azərbaycan əsgər və zabitləri addım-addım irəliləyərək</a:t>
            </a:r>
            <a:r>
              <a:rPr lang="en-US" b="1" dirty="0" smtClean="0">
                <a:latin typeface="Times New Roman" panose="02020603050405020304" pitchFamily="18" charset="0"/>
                <a:cs typeface="Times New Roman" panose="02020603050405020304" pitchFamily="18" charset="0"/>
              </a:rPr>
              <a:t>,</a:t>
            </a:r>
            <a:r>
              <a:rPr lang="az-Latn-AZ" b="1" dirty="0" smtClean="0">
                <a:latin typeface="Times New Roman" panose="02020603050405020304" pitchFamily="18" charset="0"/>
                <a:cs typeface="Times New Roman" panose="02020603050405020304" pitchFamily="18" charset="0"/>
              </a:rPr>
              <a:t> Ermənistanın uzun illər ərzində qurduğu mühəndis-istehkam sistemləri yarıb keçmişlər</a:t>
            </a:r>
            <a:r>
              <a:rPr lang="en-US" b="1" dirty="0" smtClean="0">
                <a:latin typeface="Times New Roman" panose="02020603050405020304" pitchFamily="18" charset="0"/>
                <a:cs typeface="Times New Roman" panose="02020603050405020304" pitchFamily="18" charset="0"/>
              </a:rPr>
              <a:t>,</a:t>
            </a:r>
            <a:r>
              <a:rPr lang="az-Latn-AZ" b="1" dirty="0" smtClean="0">
                <a:latin typeface="Times New Roman" panose="02020603050405020304" pitchFamily="18" charset="0"/>
                <a:cs typeface="Times New Roman" panose="02020603050405020304" pitchFamily="18" charset="0"/>
              </a:rPr>
              <a:t> torpaqlarımız qəhrəman əsgər və zabitlərimizin</a:t>
            </a:r>
            <a:r>
              <a:rPr lang="en-US" b="1" dirty="0" smtClean="0">
                <a:latin typeface="Times New Roman" panose="02020603050405020304" pitchFamily="18" charset="0"/>
                <a:cs typeface="Times New Roman" panose="02020603050405020304" pitchFamily="18" charset="0"/>
              </a:rPr>
              <a:t>,</a:t>
            </a:r>
            <a:r>
              <a:rPr lang="az-Latn-AZ" b="1" dirty="0" smtClean="0">
                <a:latin typeface="Times New Roman" panose="02020603050405020304" pitchFamily="18" charset="0"/>
                <a:cs typeface="Times New Roman" panose="02020603050405020304" pitchFamily="18" charset="0"/>
              </a:rPr>
              <a:t> şəhidlərimizin qanı və canı bahasına azad edilmişdir.</a:t>
            </a:r>
            <a:endParaRPr lang="en-US"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571500" y="1087041"/>
            <a:ext cx="6143625" cy="45557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3077428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128" y="0"/>
            <a:ext cx="11990295" cy="615553"/>
          </a:xfrm>
          <a:prstGeom prst="rect">
            <a:avLst/>
          </a:prstGeom>
          <a:noFill/>
        </p:spPr>
        <p:txBody>
          <a:bodyPr wrap="square" rtlCol="0">
            <a:spAutoFit/>
          </a:bodyPr>
          <a:lstStyle/>
          <a:p>
            <a:r>
              <a:rPr lang="en-US" sz="3400" b="1" i="1" dirty="0" smtClean="0">
                <a:solidFill>
                  <a:schemeClr val="accent1">
                    <a:lumMod val="50000"/>
                  </a:schemeClr>
                </a:solidFill>
              </a:rPr>
              <a:t>Z</a:t>
            </a:r>
            <a:r>
              <a:rPr lang="az-Latn-AZ" sz="3400" b="1" i="1" dirty="0" smtClean="0">
                <a:solidFill>
                  <a:schemeClr val="accent1">
                    <a:lumMod val="50000"/>
                  </a:schemeClr>
                </a:solidFill>
              </a:rPr>
              <a:t>əfər Paradı!</a:t>
            </a:r>
            <a:endParaRPr lang="en-US" sz="3400" b="1" i="1" dirty="0">
              <a:solidFill>
                <a:schemeClr val="accent1">
                  <a:lumMod val="50000"/>
                </a:schemeClr>
              </a:solidFill>
            </a:endParaRPr>
          </a:p>
        </p:txBody>
      </p:sp>
      <p:pic>
        <p:nvPicPr>
          <p:cNvPr id="18" name="Picture 17"/>
          <p:cNvPicPr>
            <a:picLocks noChangeAspect="1"/>
          </p:cNvPicPr>
          <p:nvPr/>
        </p:nvPicPr>
        <p:blipFill>
          <a:blip r:embed="rId2"/>
          <a:stretch>
            <a:fillRect/>
          </a:stretch>
        </p:blipFill>
        <p:spPr>
          <a:xfrm>
            <a:off x="538164" y="711994"/>
            <a:ext cx="5772149" cy="4831555"/>
          </a:xfrm>
          <a:prstGeom prst="rect">
            <a:avLst/>
          </a:prstGeom>
          <a:solidFill>
            <a:srgbClr val="FFFFFF">
              <a:shade val="85000"/>
            </a:srgbClr>
          </a:solidFill>
          <a:ln w="190500" cap="sq">
            <a:solidFill>
              <a:srgbClr val="FFFFFF"/>
            </a:solidFill>
            <a:miter lim="800000"/>
          </a:ln>
          <a:effectLst>
            <a:glow rad="228600">
              <a:schemeClr val="accent3">
                <a:satMod val="175000"/>
                <a:alpha val="40000"/>
              </a:schemeClr>
            </a:glow>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9" name="TextBox 18"/>
          <p:cNvSpPr txBox="1"/>
          <p:nvPr/>
        </p:nvSpPr>
        <p:spPr>
          <a:xfrm>
            <a:off x="6886575" y="711994"/>
            <a:ext cx="4643438" cy="3831818"/>
          </a:xfrm>
          <a:prstGeom prst="rect">
            <a:avLst/>
          </a:prstGeom>
          <a:solidFill>
            <a:schemeClr val="accent1">
              <a:lumMod val="20000"/>
              <a:lumOff val="80000"/>
            </a:schemeClr>
          </a:solidFill>
          <a:ln w="76200">
            <a:solidFill>
              <a:schemeClr val="accent2">
                <a:lumMod val="75000"/>
              </a:schemeClr>
            </a:solidFill>
          </a:ln>
        </p:spPr>
        <p:txBody>
          <a:bodyPr wrap="square" rtlCol="0">
            <a:spAutoFit/>
          </a:bodyPr>
          <a:lstStyle/>
          <a:p>
            <a:pPr algn="just">
              <a:lnSpc>
                <a:spcPct val="150000"/>
              </a:lnSpc>
            </a:pPr>
            <a:r>
              <a:rPr lang="az-Latn-AZ" b="1" dirty="0" smtClean="0">
                <a:latin typeface="Times New Roman" panose="02020603050405020304" pitchFamily="18" charset="0"/>
                <a:cs typeface="Times New Roman" panose="02020603050405020304" pitchFamily="18" charset="0"/>
              </a:rPr>
              <a:t>Azərbaycanın Qələbəsi şərəfinə Bakıda keçirilən tarixi hərbi parad. Paradda 3000 Azərbaycan əsgəri və zabiti ilə yanaşı və türk əsgər və zabitləri də iştirak etmişdir. Paradı Azərbaycan Silahlı Qüvvələrinin Ali Baş komandanıı Azərbaycan Respublikasının Prezidenti və fəxri qonaq qismində dəvət olunmuş Türkiyə prezidenti Rəcəb Tayyib Ərdoğan iştirak etmişdir.</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86950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12192000" cy="1138773"/>
          </a:xfrm>
          <a:prstGeom prst="rect">
            <a:avLst/>
          </a:prstGeom>
          <a:noFill/>
        </p:spPr>
        <p:txBody>
          <a:bodyPr wrap="square" rtlCol="0">
            <a:spAutoFit/>
          </a:bodyPr>
          <a:lstStyle/>
          <a:p>
            <a:pPr algn="ctr"/>
            <a:r>
              <a:rPr lang="az-Latn-AZ" dirty="0" smtClean="0"/>
              <a:t> </a:t>
            </a:r>
            <a:r>
              <a:rPr lang="az-Latn-AZ" sz="3400" b="1" i="1" dirty="0" smtClean="0">
                <a:solidFill>
                  <a:schemeClr val="accent1">
                    <a:lumMod val="50000"/>
                  </a:schemeClr>
                </a:solidFill>
              </a:rPr>
              <a:t>Zəfər Paradında Türkiyə Respublikasının Prezidenti Rəcəb Tayyib Ərdoğanın söylədiyi </a:t>
            </a:r>
            <a:r>
              <a:rPr lang="en-US" sz="3400" b="1" i="1" dirty="0" smtClean="0">
                <a:solidFill>
                  <a:schemeClr val="accent1">
                    <a:lumMod val="50000"/>
                  </a:schemeClr>
                </a:solidFill>
              </a:rPr>
              <a:t>“</a:t>
            </a:r>
            <a:r>
              <a:rPr lang="az-Latn-AZ" sz="3400" b="1" i="1" dirty="0" smtClean="0">
                <a:solidFill>
                  <a:schemeClr val="accent1">
                    <a:lumMod val="50000"/>
                  </a:schemeClr>
                </a:solidFill>
              </a:rPr>
              <a:t>Qarabağ</a:t>
            </a:r>
            <a:r>
              <a:rPr lang="en-US" sz="3400" b="1" i="1" dirty="0" smtClean="0">
                <a:solidFill>
                  <a:schemeClr val="accent1">
                    <a:lumMod val="50000"/>
                  </a:schemeClr>
                </a:solidFill>
              </a:rPr>
              <a:t>”</a:t>
            </a:r>
            <a:r>
              <a:rPr lang="az-Latn-AZ" sz="3400" b="1" i="1" dirty="0" smtClean="0">
                <a:solidFill>
                  <a:schemeClr val="accent1">
                    <a:lumMod val="50000"/>
                  </a:schemeClr>
                </a:solidFill>
              </a:rPr>
              <a:t> şeiri</a:t>
            </a:r>
          </a:p>
        </p:txBody>
      </p:sp>
      <p:pic>
        <p:nvPicPr>
          <p:cNvPr id="5" name="WhatsApp Video 2024-10-21 at 10.22.2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88318" y="1500188"/>
            <a:ext cx="8615363" cy="4400550"/>
          </a:xfrm>
          <a:prstGeom prst="rect">
            <a:avLst/>
          </a:prstGeom>
          <a:ln w="88900" cap="sq" cmpd="thickThin">
            <a:solidFill>
              <a:schemeClr val="accent2">
                <a:lumMod val="50000"/>
              </a:schemeClr>
            </a:solidFill>
            <a:prstDash val="solid"/>
            <a:miter lim="800000"/>
          </a:ln>
          <a:effectLst>
            <a:glow rad="101600">
              <a:schemeClr val="accent2">
                <a:satMod val="175000"/>
                <a:alpha val="40000"/>
              </a:schemeClr>
            </a:glow>
            <a:innerShdw blurRad="76200">
              <a:srgbClr val="000000"/>
            </a:innerShdw>
          </a:effectLst>
        </p:spPr>
      </p:pic>
    </p:spTree>
    <p:extLst>
      <p:ext uri="{BB962C8B-B14F-4D97-AF65-F5344CB8AC3E}">
        <p14:creationId xmlns:p14="http://schemas.microsoft.com/office/powerpoint/2010/main" val="1989794600"/>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00449" y="2471738"/>
            <a:ext cx="5757863" cy="615553"/>
          </a:xfrm>
          <a:prstGeom prst="rect">
            <a:avLst/>
          </a:prstGeom>
          <a:noFill/>
        </p:spPr>
        <p:txBody>
          <a:bodyPr wrap="square" rtlCol="0">
            <a:spAutoFit/>
          </a:bodyPr>
          <a:lstStyle/>
          <a:p>
            <a:r>
              <a:rPr lang="az-Latn-AZ" sz="3400" b="1" dirty="0" smtClean="0">
                <a:solidFill>
                  <a:schemeClr val="accent2"/>
                </a:solidFill>
                <a:latin typeface="Imprint MT Shadow" panose="04020605060303030202" pitchFamily="82" charset="0"/>
              </a:rPr>
              <a:t>İzlədiyiniz üçün təşəkkürlər!</a:t>
            </a:r>
            <a:endParaRPr lang="en-US" sz="3400" b="1" dirty="0">
              <a:solidFill>
                <a:schemeClr val="accent2"/>
              </a:solidFill>
              <a:latin typeface="Imprint MT Shadow" panose="04020605060303030202" pitchFamily="82" charset="0"/>
            </a:endParaRPr>
          </a:p>
        </p:txBody>
      </p:sp>
    </p:spTree>
    <p:extLst>
      <p:ext uri="{BB962C8B-B14F-4D97-AF65-F5344CB8AC3E}">
        <p14:creationId xmlns:p14="http://schemas.microsoft.com/office/powerpoint/2010/main" val="3278162680"/>
      </p:ext>
    </p:extLst>
  </p:cSld>
  <p:clrMapOvr>
    <a:masterClrMapping/>
  </p:clrMapOvr>
  <p:transition spd="slow">
    <p:randomBar dir="vert"/>
  </p:transition>
  <p:timing>
    <p:tnLst>
      <p:par>
        <p:cTn id="1" dur="indefinite" restart="never" nodeType="tmRoot"/>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Wisp">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2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Override1.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docProps/app.xml><?xml version="1.0" encoding="utf-8"?>
<Properties xmlns="http://schemas.openxmlformats.org/officeDocument/2006/extended-properties" xmlns:vt="http://schemas.openxmlformats.org/officeDocument/2006/docPropsVTypes">
  <Template/>
  <TotalTime>670</TotalTime>
  <Words>375</Words>
  <Application>Microsoft Office PowerPoint</Application>
  <PresentationFormat>Widescreen</PresentationFormat>
  <Paragraphs>18</Paragraphs>
  <Slides>8</Slides>
  <Notes>0</Notes>
  <HiddenSlides>0</HiddenSlides>
  <MMClips>2</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8</vt:i4>
      </vt:variant>
    </vt:vector>
  </HeadingPairs>
  <TitlesOfParts>
    <vt:vector size="20" baseType="lpstr">
      <vt:lpstr>Arial</vt:lpstr>
      <vt:lpstr>Calibri</vt:lpstr>
      <vt:lpstr>Calibri Light</vt:lpstr>
      <vt:lpstr>Century Gothic</vt:lpstr>
      <vt:lpstr>Garamond</vt:lpstr>
      <vt:lpstr>Imprint MT Shadow</vt:lpstr>
      <vt:lpstr>Times New Roman</vt:lpstr>
      <vt:lpstr>Wingdings 3</vt:lpstr>
      <vt:lpstr>Wisp</vt:lpstr>
      <vt:lpstr>Organic</vt:lpstr>
      <vt:lpstr>1_Retrospect</vt:lpstr>
      <vt:lpstr>2_Retrospect</vt:lpstr>
      <vt:lpstr>Mövzu: 44 Günlük tarixi qələbə və unudulmaz qəhrəmanları</vt:lpstr>
      <vt:lpstr>44 Günlük tarixi qələbə!</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Nihad</dc:creator>
  <cp:lastModifiedBy>Nihad</cp:lastModifiedBy>
  <cp:revision>51</cp:revision>
  <dcterms:created xsi:type="dcterms:W3CDTF">2024-10-21T12:14:47Z</dcterms:created>
  <dcterms:modified xsi:type="dcterms:W3CDTF">2024-10-30T18:19:46Z</dcterms:modified>
</cp:coreProperties>
</file>